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2" r:id="rId3"/>
    <p:sldId id="556" r:id="rId4"/>
    <p:sldId id="593" r:id="rId5"/>
    <p:sldId id="594" r:id="rId6"/>
    <p:sldId id="592" r:id="rId7"/>
    <p:sldId id="595" r:id="rId8"/>
    <p:sldId id="596" r:id="rId9"/>
    <p:sldId id="597" r:id="rId10"/>
    <p:sldId id="560"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56"/>
            <p14:sldId id="593"/>
            <p14:sldId id="594"/>
            <p14:sldId id="592"/>
            <p14:sldId id="595"/>
            <p14:sldId id="596"/>
            <p14:sldId id="597"/>
            <p14:sldId id="560"/>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6" autoAdjust="0"/>
    <p:restoredTop sz="96447" autoAdjust="0"/>
  </p:normalViewPr>
  <p:slideViewPr>
    <p:cSldViewPr snapToGrid="0">
      <p:cViewPr varScale="1">
        <p:scale>
          <a:sx n="94" d="100"/>
          <a:sy n="94" d="100"/>
        </p:scale>
        <p:origin x="-49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Zero rows, leading zeros and leading non-zero entries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Zero rows, leading zeros and leading non-zero entries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Zero rows, leading zeros and leading non-zero entries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Zero rows, leading zeros and leading non-zero entries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Zero rows, leading zeros and leading non-zero entries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Zero rows, leading zeros and leading non-zero entries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Zero rows, leading zeros and leading non-zero entries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Zero rows, leading zeros and leading non-zero entries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Zero rows, leading zeros and leading non-zero entries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Zero rows, leading zeros and leading non-zero entries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9.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wav"/><Relationship Id="rId7" Type="http://schemas.openxmlformats.org/officeDocument/2006/relationships/image" Target="../media/image10.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6.wav"/></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wav"/><Relationship Id="rId7" Type="http://schemas.openxmlformats.org/officeDocument/2006/relationships/image" Target="../media/image10.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10.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11.w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6.4.4 </a:t>
            </a:r>
            <a:r>
              <a:rPr lang="en-CA" dirty="0" smtClean="0"/>
              <a:t>Zero rows, leading zeros, and leading non-zero entry</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2549"/>
    </mc:Choice>
    <mc:Fallback xmlns="">
      <p:transition spd="slow" advTm="1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the definition of a zero row and a non-zero row</a:t>
            </a:r>
          </a:p>
          <a:p>
            <a:pPr lvl="1"/>
            <a:r>
              <a:rPr lang="en-US" dirty="0" smtClean="0">
                <a:latin typeface="Times New Roman" panose="02020603050405020304" pitchFamily="18" charset="0"/>
              </a:rPr>
              <a:t>Know how to calculate the number of leading zeros in a row</a:t>
            </a:r>
          </a:p>
          <a:p>
            <a:pPr lvl="1"/>
            <a:r>
              <a:rPr lang="en-US" dirty="0" smtClean="0">
                <a:latin typeface="Times New Roman" panose="02020603050405020304" pitchFamily="18" charset="0"/>
              </a:rPr>
              <a:t>Know how to identify the leading non-zero entry in a non-zero row</a:t>
            </a: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5161134"/>
      </p:ext>
    </p:extLst>
  </p:cSld>
  <p:clrMapOvr>
    <a:masterClrMapping/>
  </p:clrMapOvr>
  <mc:AlternateContent xmlns:mc="http://schemas.openxmlformats.org/markup-compatibility/2006" xmlns:p14="http://schemas.microsoft.com/office/powerpoint/2010/main">
    <mc:Choice Requires="p14">
      <p:transition spd="slow" p14:dur="2000" advTm="39831"/>
    </mc:Choice>
    <mc:Fallback xmlns="">
      <p:transition spd="slow" advTm="3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a:t>
            </a:r>
            <a:r>
              <a:rPr lang="en-US" dirty="0" smtClean="0"/>
              <a:t>en.wikipedia.org/wiki/Augmented_matrix</a:t>
            </a:r>
            <a:endParaRPr lang="en-CA" sz="2000" dirty="0" smtClean="0"/>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Zero rows, leading zeros and leading non-zero entries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 define</a:t>
            </a:r>
          </a:p>
          <a:p>
            <a:pPr lvl="1"/>
            <a:r>
              <a:rPr lang="en-US" dirty="0" smtClean="0"/>
              <a:t>Zero rows and non-zero rows</a:t>
            </a:r>
          </a:p>
          <a:p>
            <a:pPr lvl="1"/>
            <a:r>
              <a:rPr lang="en-US" dirty="0" smtClean="0"/>
              <a:t>Leading zeros of a row</a:t>
            </a:r>
          </a:p>
          <a:p>
            <a:pPr lvl="1"/>
            <a:r>
              <a:rPr lang="en-US" dirty="0" smtClean="0"/>
              <a:t>Leading non-zero entry of a row</a:t>
            </a: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0144"/>
    </mc:Choice>
    <mc:Fallback xmlns="">
      <p:transition spd="slow" advTm="2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Augmented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Like augmented matrices, the concepts discussed here focus almost entirely on developing an algorithm to solve a system of linear equations</a:t>
            </a:r>
          </a:p>
          <a:p>
            <a:pPr lvl="1"/>
            <a:r>
              <a:rPr lang="en-US" dirty="0" smtClean="0">
                <a:latin typeface="Times New Roman" panose="02020603050405020304" pitchFamily="18" charset="0"/>
              </a:rPr>
              <a:t>They are tools that will be used to find a solution</a:t>
            </a:r>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12" name="Object 11"/>
          <p:cNvGraphicFramePr>
            <a:graphicFrameLocks noChangeAspect="1"/>
          </p:cNvGraphicFramePr>
          <p:nvPr>
            <p:extLst>
              <p:ext uri="{D42A27DB-BD31-4B8C-83A1-F6EECF244321}">
                <p14:modId xmlns:p14="http://schemas.microsoft.com/office/powerpoint/2010/main" val="3066017707"/>
              </p:ext>
            </p:extLst>
          </p:nvPr>
        </p:nvGraphicFramePr>
        <p:xfrm>
          <a:off x="2447925" y="3397250"/>
          <a:ext cx="3816350" cy="2055813"/>
        </p:xfrm>
        <a:graphic>
          <a:graphicData uri="http://schemas.openxmlformats.org/presentationml/2006/ole">
            <mc:AlternateContent xmlns:mc="http://schemas.openxmlformats.org/markup-compatibility/2006">
              <mc:Choice xmlns:v="urn:schemas-microsoft-com:vml" Requires="v">
                <p:oleObj spid="_x0000_s294996" name="Equation" r:id="rId6" imgW="3213000" imgH="1879560" progId="Equation.DSMT4">
                  <p:embed/>
                </p:oleObj>
              </mc:Choice>
              <mc:Fallback>
                <p:oleObj name="Equation" r:id="rId6" imgW="3213000" imgH="187956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7925" y="3397250"/>
                        <a:ext cx="3816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35345071"/>
      </p:ext>
    </p:extLst>
  </p:cSld>
  <p:clrMapOvr>
    <a:masterClrMapping/>
  </p:clrMapOvr>
  <mc:AlternateContent xmlns:mc="http://schemas.openxmlformats.org/markup-compatibility/2006" xmlns:p14="http://schemas.microsoft.com/office/powerpoint/2010/main">
    <mc:Choice Requires="p14">
      <p:transition spd="slow" p14:dur="2000" advTm="20438"/>
    </mc:Choice>
    <mc:Fallback xmlns="">
      <p:transition spd="slow" advTm="2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056187259"/>
              </p:ext>
            </p:extLst>
          </p:nvPr>
        </p:nvGraphicFramePr>
        <p:xfrm>
          <a:off x="2447925" y="3397250"/>
          <a:ext cx="3816350" cy="2055813"/>
        </p:xfrm>
        <a:graphic>
          <a:graphicData uri="http://schemas.openxmlformats.org/presentationml/2006/ole">
            <mc:AlternateContent xmlns:mc="http://schemas.openxmlformats.org/markup-compatibility/2006">
              <mc:Choice xmlns:v="urn:schemas-microsoft-com:vml" Requires="v">
                <p:oleObj spid="_x0000_s339976" name="Equation" r:id="rId6" imgW="3213000" imgH="1879560" progId="Equation.DSMT4">
                  <p:embed/>
                </p:oleObj>
              </mc:Choice>
              <mc:Fallback>
                <p:oleObj name="Equation" r:id="rId6" imgW="3213000" imgH="187956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7925" y="3397250"/>
                        <a:ext cx="3816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Augmented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Given an augmented matrix,</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every row that is all zeros is said to be a </a:t>
            </a:r>
            <a:r>
              <a:rPr lang="en-US" i="1" dirty="0" smtClean="0">
                <a:latin typeface="Times New Roman" panose="02020603050405020304" pitchFamily="18" charset="0"/>
              </a:rPr>
              <a:t>zero row</a:t>
            </a:r>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every row that has at least one non-zero entry is said to be</a:t>
            </a:r>
            <a:br>
              <a:rPr lang="en-US" dirty="0" smtClean="0">
                <a:latin typeface="Times New Roman" panose="02020603050405020304" pitchFamily="18" charset="0"/>
              </a:rPr>
            </a:br>
            <a:r>
              <a:rPr lang="en-US" dirty="0" smtClean="0">
                <a:latin typeface="Times New Roman" panose="02020603050405020304" pitchFamily="18" charset="0"/>
              </a:rPr>
              <a:t>		a </a:t>
            </a:r>
            <a:r>
              <a:rPr lang="en-US" i="1" dirty="0" smtClean="0">
                <a:latin typeface="Times New Roman" panose="02020603050405020304" pitchFamily="18" charset="0"/>
              </a:rPr>
              <a:t>non-zero row</a:t>
            </a: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dirty="0"/>
          </a:p>
        </p:txBody>
      </p:sp>
      <p:sp>
        <p:nvSpPr>
          <p:cNvPr id="9" name="Rounded Rectangle 8"/>
          <p:cNvSpPr/>
          <p:nvPr/>
        </p:nvSpPr>
        <p:spPr>
          <a:xfrm>
            <a:off x="2459101" y="4624810"/>
            <a:ext cx="3784735"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68329602"/>
      </p:ext>
    </p:extLst>
  </p:cSld>
  <p:clrMapOvr>
    <a:masterClrMapping/>
  </p:clrMapOvr>
  <mc:AlternateContent xmlns:mc="http://schemas.openxmlformats.org/markup-compatibility/2006" xmlns:p14="http://schemas.microsoft.com/office/powerpoint/2010/main">
    <mc:Choice Requires="p14">
      <p:transition spd="slow" p14:dur="2000" advTm="23723"/>
    </mc:Choice>
    <mc:Fallback xmlns="">
      <p:transition spd="slow" advTm="2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3250230445"/>
              </p:ext>
            </p:extLst>
          </p:nvPr>
        </p:nvGraphicFramePr>
        <p:xfrm>
          <a:off x="2447925" y="3397250"/>
          <a:ext cx="3816350" cy="2055813"/>
        </p:xfrm>
        <a:graphic>
          <a:graphicData uri="http://schemas.openxmlformats.org/presentationml/2006/ole">
            <mc:AlternateContent xmlns:mc="http://schemas.openxmlformats.org/markup-compatibility/2006">
              <mc:Choice xmlns:v="urn:schemas-microsoft-com:vml" Requires="v">
                <p:oleObj spid="_x0000_s338953" name="Equation" r:id="rId6" imgW="3213000" imgH="1879560" progId="Equation.DSMT4">
                  <p:embed/>
                </p:oleObj>
              </mc:Choice>
              <mc:Fallback>
                <p:oleObj name="Equation" r:id="rId6" imgW="3213000" imgH="187956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7925" y="3397250"/>
                        <a:ext cx="3816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Augmented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t>Most matrices that engineers work with do not have zero rows by default</a:t>
            </a:r>
          </a:p>
          <a:p>
            <a:pPr lvl="1"/>
            <a:r>
              <a:rPr lang="en-US" dirty="0" smtClean="0"/>
              <a:t>A zero row simply says </a:t>
            </a:r>
            <a:r>
              <a:rPr lang="en-US" dirty="0" smtClean="0">
                <a:latin typeface="Times New Roman" panose="02020603050405020304" pitchFamily="18" charset="0"/>
              </a:rPr>
              <a:t>0</a:t>
            </a:r>
            <a:r>
              <a:rPr lang="en-US" i="1" dirty="0" smtClean="0">
                <a:latin typeface="Times New Roman" panose="02020603050405020304" pitchFamily="18" charset="0"/>
              </a:rPr>
              <a:t>x</a:t>
            </a:r>
            <a:r>
              <a:rPr lang="en-US" baseline="-25000" dirty="0" smtClean="0">
                <a:latin typeface="Times New Roman" panose="02020603050405020304" pitchFamily="18" charset="0"/>
              </a:rPr>
              <a:t>1</a:t>
            </a:r>
            <a:r>
              <a:rPr lang="en-US" dirty="0" smtClean="0">
                <a:latin typeface="Times New Roman" panose="02020603050405020304" pitchFamily="18" charset="0"/>
              </a:rPr>
              <a:t> + 0</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latin typeface="Times New Roman" panose="02020603050405020304" pitchFamily="18" charset="0"/>
              </a:rPr>
              <a:t> + … + 0</a:t>
            </a:r>
            <a:r>
              <a:rPr lang="en-US" i="1" dirty="0" smtClean="0">
                <a:latin typeface="Times New Roman" panose="02020603050405020304" pitchFamily="18" charset="0"/>
              </a:rPr>
              <a:t>x</a:t>
            </a:r>
            <a:r>
              <a:rPr lang="en-US" i="1" baseline="-25000" dirty="0" smtClean="0">
                <a:latin typeface="Times New Roman" panose="02020603050405020304" pitchFamily="18" charset="0"/>
              </a:rPr>
              <a:t>n</a:t>
            </a:r>
            <a:r>
              <a:rPr lang="en-US" i="1" dirty="0" smtClean="0">
                <a:latin typeface="Times New Roman" panose="02020603050405020304" pitchFamily="18" charset="0"/>
              </a:rPr>
              <a:t> </a:t>
            </a:r>
            <a:r>
              <a:rPr lang="en-US" dirty="0" smtClean="0">
                <a:latin typeface="Times New Roman" panose="02020603050405020304" pitchFamily="18" charset="0"/>
              </a:rPr>
              <a:t>= 0</a:t>
            </a: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dirty="0"/>
          </a:p>
        </p:txBody>
      </p:sp>
      <p:sp>
        <p:nvSpPr>
          <p:cNvPr id="9" name="Rounded Rectangle 8"/>
          <p:cNvSpPr/>
          <p:nvPr/>
        </p:nvSpPr>
        <p:spPr>
          <a:xfrm>
            <a:off x="2459101" y="4624810"/>
            <a:ext cx="3784735"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27358219"/>
      </p:ext>
    </p:extLst>
  </p:cSld>
  <p:clrMapOvr>
    <a:masterClrMapping/>
  </p:clrMapOvr>
  <mc:AlternateContent xmlns:mc="http://schemas.openxmlformats.org/markup-compatibility/2006" xmlns:p14="http://schemas.microsoft.com/office/powerpoint/2010/main">
    <mc:Choice Requires="p14">
      <p:transition spd="slow" p14:dur="2000" advTm="28247"/>
    </mc:Choice>
    <mc:Fallback xmlns="">
      <p:transition spd="slow" advTm="28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zeros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Given a non-zero row,</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the </a:t>
            </a:r>
            <a:r>
              <a:rPr lang="en-US" i="1" dirty="0" smtClean="0">
                <a:latin typeface="Times New Roman" panose="02020603050405020304" pitchFamily="18" charset="0"/>
              </a:rPr>
              <a:t>number of leading zeros </a:t>
            </a:r>
            <a:r>
              <a:rPr lang="en-US" dirty="0" smtClean="0">
                <a:latin typeface="Times New Roman" panose="02020603050405020304" pitchFamily="18" charset="0"/>
              </a:rPr>
              <a:t>is the number zeros to the left of 	first non-zero entry in that given row</a:t>
            </a: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3066017707"/>
              </p:ext>
            </p:extLst>
          </p:nvPr>
        </p:nvGraphicFramePr>
        <p:xfrm>
          <a:off x="2448485" y="3396727"/>
          <a:ext cx="3816350" cy="2055813"/>
        </p:xfrm>
        <a:graphic>
          <a:graphicData uri="http://schemas.openxmlformats.org/presentationml/2006/ole">
            <mc:AlternateContent xmlns:mc="http://schemas.openxmlformats.org/markup-compatibility/2006">
              <mc:Choice xmlns:v="urn:schemas-microsoft-com:vml" Requires="v">
                <p:oleObj spid="_x0000_s337930" name="Equation" r:id="rId6" imgW="3213000" imgH="1879560" progId="Equation.DSMT4">
                  <p:embed/>
                </p:oleObj>
              </mc:Choice>
              <mc:Fallback>
                <p:oleObj name="Equation" r:id="rId6" imgW="3213000" imgH="1879560" progId="Equation.DSMT4">
                  <p:embed/>
                  <p:pic>
                    <p:nvPicPr>
                      <p:cNvPr id="0" name=""/>
                      <p:cNvPicPr>
                        <a:picLocks noChangeAspect="1" noChangeArrowheads="1"/>
                      </p:cNvPicPr>
                      <p:nvPr/>
                    </p:nvPicPr>
                    <p:blipFill>
                      <a:blip r:embed="rId7"/>
                      <a:srcRect/>
                      <a:stretch>
                        <a:fillRect/>
                      </a:stretch>
                    </p:blipFill>
                    <p:spPr bwMode="auto">
                      <a:xfrm>
                        <a:off x="2448485" y="3396727"/>
                        <a:ext cx="3816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ounded Rectangle 8"/>
          <p:cNvSpPr/>
          <p:nvPr/>
        </p:nvSpPr>
        <p:spPr>
          <a:xfrm>
            <a:off x="2469860" y="3387640"/>
            <a:ext cx="423948"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2471648" y="3787474"/>
            <a:ext cx="2950206"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2477012" y="5030008"/>
            <a:ext cx="1040739"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494690" y="3398276"/>
            <a:ext cx="1721369"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1 leading zero</a:t>
            </a:r>
            <a:endParaRPr lang="en-CA" sz="2000" dirty="0">
              <a:solidFill>
                <a:schemeClr val="bg1"/>
              </a:solidFill>
              <a:latin typeface="Cambria" panose="02040503050406030204" pitchFamily="18" charset="0"/>
              <a:ea typeface="Cambria" panose="02040503050406030204" pitchFamily="18" charset="0"/>
            </a:endParaRPr>
          </a:p>
        </p:txBody>
      </p:sp>
      <p:sp>
        <p:nvSpPr>
          <p:cNvPr id="16" name="Rectangle 15"/>
          <p:cNvSpPr/>
          <p:nvPr/>
        </p:nvSpPr>
        <p:spPr>
          <a:xfrm>
            <a:off x="6496478" y="3798110"/>
            <a:ext cx="1831976"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5 leading zeros</a:t>
            </a:r>
            <a:endParaRPr lang="en-CA" sz="2000" dirty="0">
              <a:solidFill>
                <a:schemeClr val="bg1"/>
              </a:solidFill>
              <a:latin typeface="Cambria" panose="02040503050406030204" pitchFamily="18" charset="0"/>
              <a:ea typeface="Cambria" panose="02040503050406030204" pitchFamily="18" charset="0"/>
            </a:endParaRPr>
          </a:p>
        </p:txBody>
      </p:sp>
      <p:sp>
        <p:nvSpPr>
          <p:cNvPr id="17" name="Rectangle 16"/>
          <p:cNvSpPr/>
          <p:nvPr/>
        </p:nvSpPr>
        <p:spPr>
          <a:xfrm>
            <a:off x="6498266" y="4208702"/>
            <a:ext cx="2497222"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No or 0 leading zeros</a:t>
            </a:r>
            <a:endParaRPr lang="en-CA" sz="2000" dirty="0">
              <a:solidFill>
                <a:schemeClr val="bg1"/>
              </a:solidFill>
              <a:latin typeface="Cambria" panose="02040503050406030204" pitchFamily="18" charset="0"/>
              <a:ea typeface="Cambria" panose="02040503050406030204" pitchFamily="18" charset="0"/>
            </a:endParaRPr>
          </a:p>
        </p:txBody>
      </p:sp>
      <p:sp>
        <p:nvSpPr>
          <p:cNvPr id="18" name="Rectangle 17"/>
          <p:cNvSpPr/>
          <p:nvPr/>
        </p:nvSpPr>
        <p:spPr>
          <a:xfrm>
            <a:off x="6500054" y="5040644"/>
            <a:ext cx="1831976"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2 leading zeros</a:t>
            </a:r>
            <a:endParaRPr lang="en-CA" sz="2000" dirty="0">
              <a:solidFill>
                <a:schemeClr val="bg1"/>
              </a:solidFill>
              <a:latin typeface="Cambria" panose="02040503050406030204" pitchFamily="18" charset="0"/>
              <a:ea typeface="Cambria" panose="02040503050406030204" pitchFamily="18" charset="0"/>
            </a:endParaRPr>
          </a:p>
        </p:txBody>
      </p:sp>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67532988"/>
      </p:ext>
    </p:extLst>
  </p:cSld>
  <p:clrMapOvr>
    <a:masterClrMapping/>
  </p:clrMapOvr>
  <mc:AlternateContent xmlns:mc="http://schemas.openxmlformats.org/markup-compatibility/2006" xmlns:p14="http://schemas.microsoft.com/office/powerpoint/2010/main">
    <mc:Choice Requires="p14">
      <p:transition spd="slow" p14:dur="2000" advTm="35671"/>
    </mc:Choice>
    <mc:Fallback xmlns="">
      <p:transition spd="slow" advTm="3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2"/>
                </p:tgtEl>
              </p:cMediaNode>
            </p:audio>
          </p:childTnLst>
        </p:cTn>
      </p:par>
    </p:tnLst>
    <p:bldLst>
      <p:bldP spid="9" grpId="0" animBg="1"/>
      <p:bldP spid="9" grpId="1" animBg="1"/>
      <p:bldP spid="10" grpId="0" animBg="1"/>
      <p:bldP spid="10" grpId="1" animBg="1"/>
      <p:bldP spid="13" grpId="0" animBg="1"/>
      <p:bldP spid="8" grpId="0"/>
      <p:bldP spid="8"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non-zero entry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Given a non-zero row,</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the first non-zero entry is called the </a:t>
            </a:r>
            <a:r>
              <a:rPr lang="en-US" i="1" dirty="0" smtClean="0">
                <a:latin typeface="Times New Roman" panose="02020603050405020304" pitchFamily="18" charset="0"/>
              </a:rPr>
              <a:t>leading</a:t>
            </a:r>
            <a:r>
              <a:rPr lang="en-US" dirty="0" smtClean="0">
                <a:latin typeface="Times New Roman" panose="02020603050405020304" pitchFamily="18" charset="0"/>
              </a:rPr>
              <a:t> </a:t>
            </a:r>
            <a:r>
              <a:rPr lang="en-US" i="1" dirty="0" smtClean="0">
                <a:latin typeface="Times New Roman" panose="02020603050405020304" pitchFamily="18" charset="0"/>
              </a:rPr>
              <a:t>non-zero entry</a:t>
            </a: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4157627462"/>
              </p:ext>
            </p:extLst>
          </p:nvPr>
        </p:nvGraphicFramePr>
        <p:xfrm>
          <a:off x="2448485" y="3396727"/>
          <a:ext cx="3816350" cy="2055813"/>
        </p:xfrm>
        <a:graphic>
          <a:graphicData uri="http://schemas.openxmlformats.org/presentationml/2006/ole">
            <mc:AlternateContent xmlns:mc="http://schemas.openxmlformats.org/markup-compatibility/2006">
              <mc:Choice xmlns:v="urn:schemas-microsoft-com:vml" Requires="v">
                <p:oleObj spid="_x0000_s341000" name="Equation" r:id="rId6" imgW="3213000" imgH="1879560" progId="Equation.DSMT4">
                  <p:embed/>
                </p:oleObj>
              </mc:Choice>
              <mc:Fallback>
                <p:oleObj name="Equation" r:id="rId6" imgW="3213000" imgH="1879560" progId="Equation.DSMT4">
                  <p:embed/>
                  <p:pic>
                    <p:nvPicPr>
                      <p:cNvPr id="0" name=""/>
                      <p:cNvPicPr>
                        <a:picLocks noChangeAspect="1" noChangeArrowheads="1"/>
                      </p:cNvPicPr>
                      <p:nvPr/>
                    </p:nvPicPr>
                    <p:blipFill>
                      <a:blip r:embed="rId7"/>
                      <a:srcRect/>
                      <a:stretch>
                        <a:fillRect/>
                      </a:stretch>
                    </p:blipFill>
                    <p:spPr bwMode="auto">
                      <a:xfrm>
                        <a:off x="2448485" y="3396727"/>
                        <a:ext cx="3816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ounded Rectangle 8"/>
          <p:cNvSpPr/>
          <p:nvPr/>
        </p:nvSpPr>
        <p:spPr>
          <a:xfrm>
            <a:off x="3258530" y="3387640"/>
            <a:ext cx="423948"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5692140" y="3787474"/>
            <a:ext cx="426944"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3897630" y="5030008"/>
            <a:ext cx="454511"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2598420" y="4191334"/>
            <a:ext cx="426944"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01423653"/>
      </p:ext>
    </p:extLst>
  </p:cSld>
  <p:clrMapOvr>
    <a:masterClrMapping/>
  </p:clrMapOvr>
  <mc:AlternateContent xmlns:mc="http://schemas.openxmlformats.org/markup-compatibility/2006" xmlns:p14="http://schemas.microsoft.com/office/powerpoint/2010/main">
    <mc:Choice Requires="p14">
      <p:transition spd="slow" p14:dur="2000" advTm="51824"/>
    </mc:Choice>
    <mc:Fallback xmlns="">
      <p:transition spd="slow" advTm="51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bldLst>
      <p:bldP spid="9" grpId="0" animBg="1"/>
      <p:bldP spid="9" grpId="1" animBg="1"/>
      <p:bldP spid="10" grpId="0" animBg="1"/>
      <p:bldP spid="10" grpId="1" animBg="1"/>
      <p:bldP spid="13" grpId="0"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non-zero entry</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Note that every row is a zero row or</a:t>
            </a:r>
            <a:r>
              <a:rPr lang="en-US" dirty="0">
                <a:latin typeface="Times New Roman" panose="02020603050405020304" pitchFamily="18" charset="0"/>
              </a:rPr>
              <a:t> </a:t>
            </a:r>
            <a:r>
              <a:rPr lang="en-US" dirty="0" smtClean="0">
                <a:latin typeface="Times New Roman" panose="02020603050405020304" pitchFamily="18" charset="0"/>
              </a:rPr>
              <a:t>has a leading non-zero entry</a:t>
            </a:r>
          </a:p>
          <a:p>
            <a:pPr lvl="1"/>
            <a:r>
              <a:rPr lang="en-US" dirty="0" smtClean="0">
                <a:latin typeface="Times New Roman" panose="02020603050405020304" pitchFamily="18" charset="0"/>
              </a:rPr>
              <a:t>A column is said to have a leading non-zero entry if any entry in that column is a leading non-zero entry of the corresponding row</a:t>
            </a:r>
          </a:p>
          <a:p>
            <a:pPr marL="457200" lvl="1" indent="0">
              <a:buNone/>
            </a:pP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54182237"/>
              </p:ext>
            </p:extLst>
          </p:nvPr>
        </p:nvGraphicFramePr>
        <p:xfrm>
          <a:off x="2448485" y="3396727"/>
          <a:ext cx="3816350" cy="2055813"/>
        </p:xfrm>
        <a:graphic>
          <a:graphicData uri="http://schemas.openxmlformats.org/presentationml/2006/ole">
            <mc:AlternateContent xmlns:mc="http://schemas.openxmlformats.org/markup-compatibility/2006">
              <mc:Choice xmlns:v="urn:schemas-microsoft-com:vml" Requires="v">
                <p:oleObj spid="_x0000_s342022" name="Equation" r:id="rId6" imgW="3213000" imgH="1879560" progId="Equation.DSMT4">
                  <p:embed/>
                </p:oleObj>
              </mc:Choice>
              <mc:Fallback>
                <p:oleObj name="Equation" r:id="rId6" imgW="3213000" imgH="1879560" progId="Equation.DSMT4">
                  <p:embed/>
                  <p:pic>
                    <p:nvPicPr>
                      <p:cNvPr id="0" name=""/>
                      <p:cNvPicPr>
                        <a:picLocks noChangeAspect="1" noChangeArrowheads="1"/>
                      </p:cNvPicPr>
                      <p:nvPr/>
                    </p:nvPicPr>
                    <p:blipFill>
                      <a:blip r:embed="rId7"/>
                      <a:srcRect/>
                      <a:stretch>
                        <a:fillRect/>
                      </a:stretch>
                    </p:blipFill>
                    <p:spPr bwMode="auto">
                      <a:xfrm>
                        <a:off x="2448485" y="3396727"/>
                        <a:ext cx="381635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ounded Rectangle 8"/>
          <p:cNvSpPr/>
          <p:nvPr/>
        </p:nvSpPr>
        <p:spPr>
          <a:xfrm>
            <a:off x="3258530" y="3387640"/>
            <a:ext cx="423948"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5692140" y="3787474"/>
            <a:ext cx="426944"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3897630" y="5030008"/>
            <a:ext cx="454511"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2598420" y="4191334"/>
            <a:ext cx="426944" cy="410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76627563"/>
      </p:ext>
    </p:extLst>
  </p:cSld>
  <p:clrMapOvr>
    <a:masterClrMapping/>
  </p:clrMapOvr>
  <mc:AlternateContent xmlns:mc="http://schemas.openxmlformats.org/markup-compatibility/2006" xmlns:p14="http://schemas.microsoft.com/office/powerpoint/2010/main">
    <mc:Choice Requires="p14">
      <p:transition spd="slow" p14:dur="2000" advTm="82220"/>
    </mc:Choice>
    <mc:Fallback xmlns="">
      <p:transition spd="slow" advTm="8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9" grpId="0" animBg="1"/>
      <p:bldP spid="9" grpId="1" animBg="1"/>
      <p:bldP spid="10" grpId="0" animBg="1"/>
      <p:bldP spid="13" grpId="0" animBg="1"/>
      <p:bldP spid="13"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Looking at another example:</a:t>
            </a:r>
          </a:p>
          <a:p>
            <a:pPr lvl="1"/>
            <a:r>
              <a:rPr lang="en-US" dirty="0" smtClean="0">
                <a:latin typeface="Times New Roman" panose="02020603050405020304" pitchFamily="18" charset="0"/>
              </a:rPr>
              <a:t>Rows 1, 2, 3 and 5 have no leading zeros</a:t>
            </a:r>
          </a:p>
          <a:p>
            <a:pPr lvl="1"/>
            <a:r>
              <a:rPr lang="en-US" dirty="0" smtClean="0">
                <a:latin typeface="Times New Roman" panose="02020603050405020304" pitchFamily="18" charset="0"/>
              </a:rPr>
              <a:t>Row 4 has one leading zero</a:t>
            </a:r>
          </a:p>
          <a:p>
            <a:pPr lvl="1"/>
            <a:r>
              <a:rPr lang="en-US" dirty="0" smtClean="0">
                <a:latin typeface="Times New Roman" panose="02020603050405020304" pitchFamily="18" charset="0"/>
              </a:rPr>
              <a:t>Only Columns 1 and 2 contain leading non-zero entries</a:t>
            </a:r>
          </a:p>
        </p:txBody>
      </p:sp>
      <p:sp>
        <p:nvSpPr>
          <p:cNvPr id="4" name="Footer Placeholder 3"/>
          <p:cNvSpPr>
            <a:spLocks noGrp="1"/>
          </p:cNvSpPr>
          <p:nvPr>
            <p:ph type="ftr" sz="quarter" idx="11"/>
          </p:nvPr>
        </p:nvSpPr>
        <p:spPr/>
        <p:txBody>
          <a:bodyPr/>
          <a:lstStyle/>
          <a:p>
            <a:r>
              <a:rPr lang="en-CA" smtClean="0"/>
              <a:t>Zero rows, leading zeros and leading non-zero entries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1533103751"/>
              </p:ext>
            </p:extLst>
          </p:nvPr>
        </p:nvGraphicFramePr>
        <p:xfrm>
          <a:off x="2176463" y="3397250"/>
          <a:ext cx="4360862" cy="2055813"/>
        </p:xfrm>
        <a:graphic>
          <a:graphicData uri="http://schemas.openxmlformats.org/presentationml/2006/ole">
            <mc:AlternateContent xmlns:mc="http://schemas.openxmlformats.org/markup-compatibility/2006">
              <mc:Choice xmlns:v="urn:schemas-microsoft-com:vml" Requires="v">
                <p:oleObj spid="_x0000_s343047" name="Equation" r:id="rId6" imgW="3670200" imgH="1879560" progId="Equation.DSMT4">
                  <p:embed/>
                </p:oleObj>
              </mc:Choice>
              <mc:Fallback>
                <p:oleObj name="Equation" r:id="rId6" imgW="3670200" imgH="1879560" progId="Equation.DSMT4">
                  <p:embed/>
                  <p:pic>
                    <p:nvPicPr>
                      <p:cNvPr id="0" name=""/>
                      <p:cNvPicPr>
                        <a:picLocks noChangeAspect="1" noChangeArrowheads="1"/>
                      </p:cNvPicPr>
                      <p:nvPr/>
                    </p:nvPicPr>
                    <p:blipFill>
                      <a:blip r:embed="rId7"/>
                      <a:srcRect/>
                      <a:stretch>
                        <a:fillRect/>
                      </a:stretch>
                    </p:blipFill>
                    <p:spPr bwMode="auto">
                      <a:xfrm>
                        <a:off x="2176463" y="3397250"/>
                        <a:ext cx="436086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28065953"/>
      </p:ext>
    </p:extLst>
  </p:cSld>
  <p:clrMapOvr>
    <a:masterClrMapping/>
  </p:clrMapOvr>
  <mc:AlternateContent xmlns:mc="http://schemas.openxmlformats.org/markup-compatibility/2006" xmlns:p14="http://schemas.microsoft.com/office/powerpoint/2010/main">
    <mc:Choice Requires="p14">
      <p:transition spd="slow" p14:dur="2000" advTm="29169"/>
    </mc:Choice>
    <mc:Fallback xmlns="">
      <p:transition spd="slow" advTm="2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4|5.8|10.1"/>
</p:tagLst>
</file>

<file path=ppt/tags/tag3.xml><?xml version="1.0" encoding="utf-8"?>
<p:tagLst xmlns:a="http://schemas.openxmlformats.org/drawingml/2006/main" xmlns:r="http://schemas.openxmlformats.org/officeDocument/2006/relationships" xmlns:p="http://schemas.openxmlformats.org/presentationml/2006/main">
  <p:tag name="TIMING" val="|5.3|6.2|9"/>
</p:tagLst>
</file>

<file path=ppt/tags/tag4.xml><?xml version="1.0" encoding="utf-8"?>
<p:tagLst xmlns:a="http://schemas.openxmlformats.org/drawingml/2006/main" xmlns:r="http://schemas.openxmlformats.org/officeDocument/2006/relationships" xmlns:p="http://schemas.openxmlformats.org/presentationml/2006/main">
  <p:tag name="TIMING" val="|15.4|3.7|3.2|8.4"/>
</p:tagLst>
</file>

<file path=ppt/tags/tag5.xml><?xml version="1.0" encoding="utf-8"?>
<p:tagLst xmlns:a="http://schemas.openxmlformats.org/drawingml/2006/main" xmlns:r="http://schemas.openxmlformats.org/officeDocument/2006/relationships" xmlns:p="http://schemas.openxmlformats.org/presentationml/2006/main">
  <p:tag name="TIMING" val="|16.5|7.7|7.8|14.3"/>
</p:tagLst>
</file>

<file path=ppt/tags/tag6.xml><?xml version="1.0" encoding="utf-8"?>
<p:tagLst xmlns:a="http://schemas.openxmlformats.org/drawingml/2006/main" xmlns:r="http://schemas.openxmlformats.org/officeDocument/2006/relationships" xmlns:p="http://schemas.openxmlformats.org/presentationml/2006/main">
  <p:tag name="TIMING" val="|12.2|18.6|5.9|9.7|14.7|8.8"/>
</p:tagLst>
</file>

<file path=ppt/tags/tag7.xml><?xml version="1.0" encoding="utf-8"?>
<p:tagLst xmlns:a="http://schemas.openxmlformats.org/drawingml/2006/main" xmlns:r="http://schemas.openxmlformats.org/officeDocument/2006/relationships" xmlns:p="http://schemas.openxmlformats.org/presentationml/2006/main">
  <p:tag name="TIMING" val="|3.9|6.9|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32594</TotalTime>
  <Words>594</Words>
  <Application>Microsoft Office PowerPoint</Application>
  <PresentationFormat>On-screen Show (4:3)</PresentationFormat>
  <Paragraphs>102</Paragraphs>
  <Slides>14</Slides>
  <Notes>0</Notes>
  <HiddenSlides>0</HiddenSlides>
  <MMClips>14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Equation</vt:lpstr>
      <vt:lpstr>6.4.4 Zero rows, leading zeros, and leading non-zero entry</vt:lpstr>
      <vt:lpstr>Introduction</vt:lpstr>
      <vt:lpstr>Augmented matrices</vt:lpstr>
      <vt:lpstr>Augmented matrices</vt:lpstr>
      <vt:lpstr>Augmented matrices</vt:lpstr>
      <vt:lpstr>Leading zeros</vt:lpstr>
      <vt:lpstr>Leading non-zero entry</vt:lpstr>
      <vt:lpstr>Leading non-zero entry</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724</cp:revision>
  <dcterms:created xsi:type="dcterms:W3CDTF">2020-04-30T19:27:29Z</dcterms:created>
  <dcterms:modified xsi:type="dcterms:W3CDTF">2020-10-11T17:03:37Z</dcterms:modified>
</cp:coreProperties>
</file>